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70" r:id="rId1"/>
  </p:sldMasterIdLst>
  <p:notesMasterIdLst>
    <p:notesMasterId r:id="rId20"/>
  </p:notesMasterIdLst>
  <p:sldIdLst>
    <p:sldId id="256" r:id="rId2"/>
    <p:sldId id="314" r:id="rId3"/>
    <p:sldId id="315" r:id="rId4"/>
    <p:sldId id="316" r:id="rId5"/>
    <p:sldId id="317" r:id="rId6"/>
    <p:sldId id="318" r:id="rId7"/>
    <p:sldId id="321" r:id="rId8"/>
    <p:sldId id="422" r:id="rId9"/>
    <p:sldId id="320" r:id="rId10"/>
    <p:sldId id="414" r:id="rId11"/>
    <p:sldId id="415" r:id="rId12"/>
    <p:sldId id="416" r:id="rId13"/>
    <p:sldId id="417" r:id="rId14"/>
    <p:sldId id="412" r:id="rId15"/>
    <p:sldId id="418" r:id="rId16"/>
    <p:sldId id="346" r:id="rId17"/>
    <p:sldId id="420" r:id="rId18"/>
    <p:sldId id="297"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inne Iwata" initials="CI" lastIdx="0" clrIdx="0">
    <p:extLst>
      <p:ext uri="{19B8F6BF-5375-455C-9EA6-DF929625EA0E}">
        <p15:presenceInfo xmlns:p15="http://schemas.microsoft.com/office/powerpoint/2012/main" userId="S-1-5-21-246613686-598042593-1221738049-19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098"/>
    <a:srgbClr val="CCAE98"/>
    <a:srgbClr val="FF9F10"/>
    <a:srgbClr val="7C7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81058"/>
  </p:normalViewPr>
  <p:slideViewPr>
    <p:cSldViewPr snapToGrid="0" snapToObjects="1">
      <p:cViewPr varScale="1">
        <p:scale>
          <a:sx n="99" d="100"/>
          <a:sy n="99" d="100"/>
        </p:scale>
        <p:origin x="84"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62" tIns="48331" rIns="96662" bIns="48331" rtlCol="0"/>
          <a:lstStyle>
            <a:lvl1pPr algn="r">
              <a:defRPr sz="1300"/>
            </a:lvl1pPr>
          </a:lstStyle>
          <a:p>
            <a:fld id="{352A6ECE-5E38-5C46-935B-46A62D35A697}" type="datetimeFigureOut">
              <a:rPr lang="en-US" smtClean="0"/>
              <a:t>9/26/2018</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62" tIns="48331" rIns="96662"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62" tIns="48331" rIns="96662" bIns="48331" rtlCol="0" anchor="b"/>
          <a:lstStyle>
            <a:lvl1pPr algn="r">
              <a:defRPr sz="1300"/>
            </a:lvl1pPr>
          </a:lstStyle>
          <a:p>
            <a:fld id="{3FB7B06C-1AED-D546-835C-1547D5700F1D}" type="slidenum">
              <a:rPr lang="en-US" smtClean="0"/>
              <a:t>‹#›</a:t>
            </a:fld>
            <a:endParaRPr lang="en-US"/>
          </a:p>
        </p:txBody>
      </p:sp>
    </p:spTree>
    <p:extLst>
      <p:ext uri="{BB962C8B-B14F-4D97-AF65-F5344CB8AC3E}">
        <p14:creationId xmlns:p14="http://schemas.microsoft.com/office/powerpoint/2010/main" val="256275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CA" dirty="0"/>
              <a:t>5 minutes</a:t>
            </a:r>
          </a:p>
          <a:p>
            <a:pPr defTabSz="966613">
              <a:defRPr/>
            </a:pPr>
            <a:endParaRPr lang="en-CA" dirty="0"/>
          </a:p>
          <a:p>
            <a:pPr defTabSz="966613">
              <a:defRPr/>
            </a:pPr>
            <a:r>
              <a:rPr lang="en-CA" dirty="0"/>
              <a:t>(e.g. Single Member Pluralities – First Past the Post and Ranked Ballot/Preferential Voting)</a:t>
            </a:r>
          </a:p>
          <a:p>
            <a:endParaRPr lang="en-US" dirty="0"/>
          </a:p>
          <a:p>
            <a:pPr defTabSz="966613">
              <a:defRPr/>
            </a:pPr>
            <a:r>
              <a:rPr lang="en-CA" dirty="0"/>
              <a:t>(e.g. the Single Transferable Vote, Party List PR, and Dual or Mixed Member Proportional)</a:t>
            </a:r>
          </a:p>
        </p:txBody>
      </p:sp>
      <p:sp>
        <p:nvSpPr>
          <p:cNvPr id="4" name="Slide Number Placeholder 3"/>
          <p:cNvSpPr>
            <a:spLocks noGrp="1"/>
          </p:cNvSpPr>
          <p:nvPr>
            <p:ph type="sldNum" sz="quarter" idx="10"/>
          </p:nvPr>
        </p:nvSpPr>
        <p:spPr/>
        <p:txBody>
          <a:bodyPr/>
          <a:lstStyle/>
          <a:p>
            <a:fld id="{3FB7B06C-1AED-D546-835C-1547D5700F1D}" type="slidenum">
              <a:rPr lang="en-US" smtClean="0"/>
              <a:t>2</a:t>
            </a:fld>
            <a:endParaRPr lang="en-US"/>
          </a:p>
        </p:txBody>
      </p:sp>
    </p:spTree>
    <p:extLst>
      <p:ext uri="{BB962C8B-B14F-4D97-AF65-F5344CB8AC3E}">
        <p14:creationId xmlns:p14="http://schemas.microsoft.com/office/powerpoint/2010/main" val="363470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CA" dirty="0"/>
              <a:t>Principle not a system (e.g. the Single Transferable Vote, Party List PR, and Dual or Mixed Member Proportional)</a:t>
            </a:r>
          </a:p>
          <a:p>
            <a:pPr defTabSz="966613">
              <a:defRPr/>
            </a:pPr>
            <a:endParaRPr lang="en-CA" dirty="0"/>
          </a:p>
          <a:p>
            <a:pPr defTabSz="966613">
              <a:defRPr/>
            </a:pPr>
            <a:r>
              <a:rPr lang="en-US" dirty="0"/>
              <a:t>40% of province wide of votes  = 40% of seats in the legislature</a:t>
            </a:r>
          </a:p>
          <a:p>
            <a:pPr defTabSz="966613">
              <a:defRPr/>
            </a:pPr>
            <a:endParaRPr lang="en-CA" dirty="0"/>
          </a:p>
          <a:p>
            <a:endParaRPr lang="en-US" dirty="0"/>
          </a:p>
          <a:p>
            <a:endParaRPr lang="en-US" dirty="0"/>
          </a:p>
        </p:txBody>
      </p:sp>
      <p:sp>
        <p:nvSpPr>
          <p:cNvPr id="4" name="Slide Number Placeholder 3"/>
          <p:cNvSpPr>
            <a:spLocks noGrp="1"/>
          </p:cNvSpPr>
          <p:nvPr>
            <p:ph type="sldNum" sz="quarter" idx="10"/>
          </p:nvPr>
        </p:nvSpPr>
        <p:spPr/>
        <p:txBody>
          <a:bodyPr/>
          <a:lstStyle/>
          <a:p>
            <a:fld id="{3FB7B06C-1AED-D546-835C-1547D5700F1D}" type="slidenum">
              <a:rPr lang="en-US" smtClean="0"/>
              <a:t>4</a:t>
            </a:fld>
            <a:endParaRPr lang="en-US"/>
          </a:p>
        </p:txBody>
      </p:sp>
    </p:spTree>
    <p:extLst>
      <p:ext uri="{BB962C8B-B14F-4D97-AF65-F5344CB8AC3E}">
        <p14:creationId xmlns:p14="http://schemas.microsoft.com/office/powerpoint/2010/main" val="374103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7B06C-1AED-D546-835C-1547D5700F1D}" type="slidenum">
              <a:rPr lang="en-US" smtClean="0"/>
              <a:t>5</a:t>
            </a:fld>
            <a:endParaRPr lang="en-US"/>
          </a:p>
        </p:txBody>
      </p:sp>
    </p:spTree>
    <p:extLst>
      <p:ext uri="{BB962C8B-B14F-4D97-AF65-F5344CB8AC3E}">
        <p14:creationId xmlns:p14="http://schemas.microsoft.com/office/powerpoint/2010/main" val="228251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minutes</a:t>
            </a:r>
          </a:p>
        </p:txBody>
      </p:sp>
      <p:sp>
        <p:nvSpPr>
          <p:cNvPr id="4" name="Slide Number Placeholder 3"/>
          <p:cNvSpPr>
            <a:spLocks noGrp="1"/>
          </p:cNvSpPr>
          <p:nvPr>
            <p:ph type="sldNum" sz="quarter" idx="10"/>
          </p:nvPr>
        </p:nvSpPr>
        <p:spPr/>
        <p:txBody>
          <a:bodyPr/>
          <a:lstStyle/>
          <a:p>
            <a:fld id="{3FB7B06C-1AED-D546-835C-1547D5700F1D}" type="slidenum">
              <a:rPr lang="en-US" smtClean="0"/>
              <a:t>6</a:t>
            </a:fld>
            <a:endParaRPr lang="en-US"/>
          </a:p>
        </p:txBody>
      </p:sp>
    </p:spTree>
    <p:extLst>
      <p:ext uri="{BB962C8B-B14F-4D97-AF65-F5344CB8AC3E}">
        <p14:creationId xmlns:p14="http://schemas.microsoft.com/office/powerpoint/2010/main" val="352004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10"/>
          </p:nvPr>
        </p:nvSpPr>
        <p:spPr/>
        <p:txBody>
          <a:bodyPr/>
          <a:lstStyle/>
          <a:p>
            <a:fld id="{3FB7B06C-1AED-D546-835C-1547D5700F1D}" type="slidenum">
              <a:rPr lang="en-US" smtClean="0"/>
              <a:t>9</a:t>
            </a:fld>
            <a:endParaRPr lang="en-US"/>
          </a:p>
        </p:txBody>
      </p:sp>
    </p:spTree>
    <p:extLst>
      <p:ext uri="{BB962C8B-B14F-4D97-AF65-F5344CB8AC3E}">
        <p14:creationId xmlns:p14="http://schemas.microsoft.com/office/powerpoint/2010/main" val="14845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dirty="0"/>
              <a:t>Conducive to electing Independents (urban)</a:t>
            </a:r>
          </a:p>
        </p:txBody>
      </p:sp>
      <p:sp>
        <p:nvSpPr>
          <p:cNvPr id="4" name="Slide Number Placeholder 3"/>
          <p:cNvSpPr>
            <a:spLocks noGrp="1"/>
          </p:cNvSpPr>
          <p:nvPr>
            <p:ph type="sldNum" sz="quarter" idx="10"/>
          </p:nvPr>
        </p:nvSpPr>
        <p:spPr/>
        <p:txBody>
          <a:bodyPr/>
          <a:lstStyle/>
          <a:p>
            <a:fld id="{3FB7B06C-1AED-D546-835C-1547D5700F1D}" type="slidenum">
              <a:rPr lang="en-US" smtClean="0"/>
              <a:t>12</a:t>
            </a:fld>
            <a:endParaRPr lang="en-US"/>
          </a:p>
        </p:txBody>
      </p:sp>
    </p:spTree>
    <p:extLst>
      <p:ext uri="{BB962C8B-B14F-4D97-AF65-F5344CB8AC3E}">
        <p14:creationId xmlns:p14="http://schemas.microsoft.com/office/powerpoint/2010/main" val="33153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7B06C-1AED-D546-835C-1547D5700F1D}" type="slidenum">
              <a:rPr lang="en-US" smtClean="0"/>
              <a:t>14</a:t>
            </a:fld>
            <a:endParaRPr lang="en-US"/>
          </a:p>
        </p:txBody>
      </p:sp>
    </p:spTree>
    <p:extLst>
      <p:ext uri="{BB962C8B-B14F-4D97-AF65-F5344CB8AC3E}">
        <p14:creationId xmlns:p14="http://schemas.microsoft.com/office/powerpoint/2010/main" val="68076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B7B06C-1AED-D546-835C-1547D5700F1D}" type="slidenum">
              <a:rPr lang="en-US" smtClean="0"/>
              <a:t>15</a:t>
            </a:fld>
            <a:endParaRPr lang="en-US"/>
          </a:p>
        </p:txBody>
      </p:sp>
    </p:spTree>
    <p:extLst>
      <p:ext uri="{BB962C8B-B14F-4D97-AF65-F5344CB8AC3E}">
        <p14:creationId xmlns:p14="http://schemas.microsoft.com/office/powerpoint/2010/main" val="224455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each government reversing the policies of the previous government (“policy lurch”), there is more continuity between governments, and therefore more progress on long term issues. Research has also shown that countries with PR are more innovative.</a:t>
            </a:r>
          </a:p>
          <a:p>
            <a:endParaRPr lang="en-US" dirty="0"/>
          </a:p>
        </p:txBody>
      </p:sp>
      <p:sp>
        <p:nvSpPr>
          <p:cNvPr id="4" name="Slide Number Placeholder 3"/>
          <p:cNvSpPr>
            <a:spLocks noGrp="1"/>
          </p:cNvSpPr>
          <p:nvPr>
            <p:ph type="sldNum" sz="quarter" idx="10"/>
          </p:nvPr>
        </p:nvSpPr>
        <p:spPr/>
        <p:txBody>
          <a:bodyPr/>
          <a:lstStyle/>
          <a:p>
            <a:fld id="{A662872E-34D2-BB42-8026-8C354E1C2761}" type="slidenum">
              <a:rPr lang="en-US" smtClean="0"/>
              <a:t>16</a:t>
            </a:fld>
            <a:endParaRPr lang="en-US"/>
          </a:p>
        </p:txBody>
      </p:sp>
    </p:spTree>
    <p:extLst>
      <p:ext uri="{BB962C8B-B14F-4D97-AF65-F5344CB8AC3E}">
        <p14:creationId xmlns:p14="http://schemas.microsoft.com/office/powerpoint/2010/main" val="135186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AB3A824-1A51-4B26-AD58-A6D8E14F6C04}" type="datetimeFigureOut">
              <a:rPr lang="en-US" smtClean="0"/>
              <a:t>9/26/2018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689779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9/26/2018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221119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9/26/2018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80782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9/26/2018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46036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E5059C3-6A89-4494-99FF-5A4D6FFD50EB}" type="datetimeFigureOut">
              <a:rPr lang="en-US" smtClean="0"/>
              <a:t>9/26/2018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565104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9/26/2018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129141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9/26/2018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79351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9/26/2018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8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9/26/2018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36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CBC1C18-307B-4F68-A007-B5B542270E8D}" type="datetimeFigureOut">
              <a:rPr lang="en-US" smtClean="0"/>
              <a:t>9/26/2018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42839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CBC1C18-307B-4F68-A007-B5B542270E8D}" type="datetimeFigureOut">
              <a:rPr lang="en-US" smtClean="0"/>
              <a:t>9/26/2018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32315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CBC1C18-307B-4F68-A007-B5B542270E8D}" type="datetimeFigureOut">
              <a:rPr lang="en-US" smtClean="0"/>
              <a:t>9/26/2018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5486632"/>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06E3-AC16-CF44-9F46-84ED3D81C071}"/>
              </a:ext>
            </a:extLst>
          </p:cNvPr>
          <p:cNvSpPr>
            <a:spLocks noGrp="1"/>
          </p:cNvSpPr>
          <p:nvPr>
            <p:ph type="ctrTitle"/>
          </p:nvPr>
        </p:nvSpPr>
        <p:spPr>
          <a:xfrm>
            <a:off x="1915127" y="2446381"/>
            <a:ext cx="8361229" cy="2098226"/>
          </a:xfrm>
        </p:spPr>
        <p:txBody>
          <a:bodyPr/>
          <a:lstStyle/>
          <a:p>
            <a:r>
              <a:rPr lang="en-US" sz="7600" cap="none" dirty="0">
                <a:solidFill>
                  <a:srgbClr val="204098"/>
                </a:solidFill>
                <a:latin typeface="Avenir Roman" panose="02000503020000020003" pitchFamily="2" charset="0"/>
              </a:rPr>
              <a:t>Proportional Representation Referendum</a:t>
            </a:r>
          </a:p>
        </p:txBody>
      </p:sp>
      <p:sp>
        <p:nvSpPr>
          <p:cNvPr id="4" name="Subtitle 2">
            <a:extLst>
              <a:ext uri="{FF2B5EF4-FFF2-40B4-BE49-F238E27FC236}">
                <a16:creationId xmlns:a16="http://schemas.microsoft.com/office/drawing/2014/main" id="{A0E3DA55-F4B3-4853-8F46-D3C9F2EE4797}"/>
              </a:ext>
            </a:extLst>
          </p:cNvPr>
          <p:cNvSpPr txBox="1">
            <a:spLocks/>
          </p:cNvSpPr>
          <p:nvPr/>
        </p:nvSpPr>
        <p:spPr>
          <a:xfrm>
            <a:off x="742348" y="5542469"/>
            <a:ext cx="6831673" cy="1086237"/>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l"/>
            <a:r>
              <a:rPr lang="en-US" sz="1600" b="1" dirty="0">
                <a:solidFill>
                  <a:srgbClr val="7C7C7D"/>
                </a:solidFill>
              </a:rPr>
              <a:t>With thanks to Laurel Collins, CUPE 4163</a:t>
            </a:r>
            <a:endParaRPr lang="en-US" sz="1200" dirty="0">
              <a:solidFill>
                <a:srgbClr val="7C7C7D"/>
              </a:solidFill>
            </a:endParaRPr>
          </a:p>
        </p:txBody>
      </p:sp>
    </p:spTree>
    <p:extLst>
      <p:ext uri="{BB962C8B-B14F-4D97-AF65-F5344CB8AC3E}">
        <p14:creationId xmlns:p14="http://schemas.microsoft.com/office/powerpoint/2010/main" val="21859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D679A8-141D-654B-8053-499A9ED85421}"/>
              </a:ext>
            </a:extLst>
          </p:cNvPr>
          <p:cNvSpPr/>
          <p:nvPr/>
        </p:nvSpPr>
        <p:spPr>
          <a:xfrm>
            <a:off x="954969" y="225595"/>
            <a:ext cx="10542764" cy="6478697"/>
          </a:xfrm>
          <a:prstGeom prst="rect">
            <a:avLst/>
          </a:prstGeom>
        </p:spPr>
        <p:txBody>
          <a:bodyPr wrap="square">
            <a:spAutoFit/>
          </a:bodyPr>
          <a:lstStyle/>
          <a:p>
            <a:pPr algn="ctr"/>
            <a:r>
              <a:rPr lang="en-US" sz="7000" b="1" dirty="0">
                <a:solidFill>
                  <a:srgbClr val="204098"/>
                </a:solidFill>
              </a:rPr>
              <a:t>Dual Member Proportional </a:t>
            </a:r>
          </a:p>
          <a:p>
            <a:pPr algn="ctr"/>
            <a:r>
              <a:rPr lang="en-US" sz="7000" b="1" dirty="0">
                <a:solidFill>
                  <a:srgbClr val="204098"/>
                </a:solidFill>
              </a:rPr>
              <a:t>(DMP)</a:t>
            </a:r>
          </a:p>
          <a:p>
            <a:pPr algn="ctr"/>
            <a:endParaRPr lang="en-US" sz="1600" b="1" dirty="0"/>
          </a:p>
          <a:p>
            <a:pPr marL="1485900" lvl="2" indent="-571500">
              <a:spcAft>
                <a:spcPts val="600"/>
              </a:spcAft>
              <a:buFont typeface="Arial" panose="020B0604020202020204" pitchFamily="34" charset="0"/>
              <a:buChar char="•"/>
            </a:pPr>
            <a:r>
              <a:rPr lang="en-US" sz="4000" dirty="0"/>
              <a:t>Very proportional</a:t>
            </a:r>
          </a:p>
          <a:p>
            <a:pPr marL="1485900" lvl="2" indent="-571500">
              <a:spcAft>
                <a:spcPts val="600"/>
              </a:spcAft>
              <a:buFont typeface="Arial" panose="020B0604020202020204" pitchFamily="34" charset="0"/>
              <a:buChar char="•"/>
            </a:pPr>
            <a:r>
              <a:rPr lang="en-US" sz="4000" dirty="0"/>
              <a:t>Combines two existing ridings and these combined ridings have 2 MLAs</a:t>
            </a:r>
          </a:p>
          <a:p>
            <a:pPr marL="1485900" lvl="2" indent="-571500">
              <a:spcAft>
                <a:spcPts val="600"/>
              </a:spcAft>
              <a:buFont typeface="Arial" panose="020B0604020202020204" pitchFamily="34" charset="0"/>
              <a:buChar char="•"/>
            </a:pPr>
            <a:r>
              <a:rPr lang="en-US" sz="4000" dirty="0"/>
              <a:t>Large rural riding stay as single member First Past the Post ridings</a:t>
            </a:r>
          </a:p>
          <a:p>
            <a:pPr marL="1485900" lvl="2" indent="-571500">
              <a:spcAft>
                <a:spcPts val="600"/>
              </a:spcAft>
              <a:buFont typeface="Arial" panose="020B0604020202020204" pitchFamily="34" charset="0"/>
              <a:buChar char="•"/>
            </a:pPr>
            <a:r>
              <a:rPr lang="en-US" sz="4000" dirty="0"/>
              <a:t>Is conducive to electing Independents</a:t>
            </a:r>
            <a:endParaRPr lang="en-US" sz="300" dirty="0"/>
          </a:p>
        </p:txBody>
      </p:sp>
    </p:spTree>
    <p:extLst>
      <p:ext uri="{BB962C8B-B14F-4D97-AF65-F5344CB8AC3E}">
        <p14:creationId xmlns:p14="http://schemas.microsoft.com/office/powerpoint/2010/main" val="333659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D679A8-141D-654B-8053-499A9ED85421}"/>
              </a:ext>
            </a:extLst>
          </p:cNvPr>
          <p:cNvSpPr/>
          <p:nvPr/>
        </p:nvSpPr>
        <p:spPr>
          <a:xfrm>
            <a:off x="711200" y="225595"/>
            <a:ext cx="11125200" cy="5555367"/>
          </a:xfrm>
          <a:prstGeom prst="rect">
            <a:avLst/>
          </a:prstGeom>
        </p:spPr>
        <p:txBody>
          <a:bodyPr wrap="square">
            <a:spAutoFit/>
          </a:bodyPr>
          <a:lstStyle/>
          <a:p>
            <a:pPr algn="ctr"/>
            <a:r>
              <a:rPr lang="en-US" sz="7000" b="1" dirty="0">
                <a:solidFill>
                  <a:srgbClr val="204098"/>
                </a:solidFill>
              </a:rPr>
              <a:t>Mixed Member Proportional </a:t>
            </a:r>
          </a:p>
          <a:p>
            <a:pPr algn="ctr"/>
            <a:r>
              <a:rPr lang="en-US" sz="7000" b="1" dirty="0">
                <a:solidFill>
                  <a:srgbClr val="204098"/>
                </a:solidFill>
              </a:rPr>
              <a:t>(MMP)</a:t>
            </a:r>
          </a:p>
          <a:p>
            <a:pPr algn="ctr"/>
            <a:endParaRPr lang="en-US" sz="3000" b="1" dirty="0"/>
          </a:p>
          <a:p>
            <a:pPr marL="1485900" lvl="2" indent="-571500">
              <a:spcAft>
                <a:spcPts val="600"/>
              </a:spcAft>
              <a:buFont typeface="Arial" panose="020B0604020202020204" pitchFamily="34" charset="0"/>
              <a:buChar char="•"/>
            </a:pPr>
            <a:r>
              <a:rPr lang="en-US" sz="4000" dirty="0"/>
              <a:t>Tried, tested &amp; true (used all over the world)</a:t>
            </a:r>
          </a:p>
          <a:p>
            <a:pPr marL="1485900" lvl="2" indent="-571500">
              <a:spcAft>
                <a:spcPts val="600"/>
              </a:spcAft>
              <a:buFont typeface="Arial" panose="020B0604020202020204" pitchFamily="34" charset="0"/>
              <a:buChar char="•"/>
            </a:pPr>
            <a:r>
              <a:rPr lang="en-US" sz="4000" dirty="0"/>
              <a:t>Has slightly larger single-member ridings</a:t>
            </a:r>
          </a:p>
          <a:p>
            <a:pPr marL="1485900" lvl="2" indent="-571500">
              <a:spcAft>
                <a:spcPts val="600"/>
              </a:spcAft>
              <a:buFont typeface="Arial" panose="020B0604020202020204" pitchFamily="34" charset="0"/>
              <a:buChar char="•"/>
            </a:pPr>
            <a:r>
              <a:rPr lang="en-US" sz="4000" dirty="0"/>
              <a:t>Has multi-member regional ridings</a:t>
            </a:r>
          </a:p>
          <a:p>
            <a:pPr marL="1485900" lvl="2" indent="-571500">
              <a:spcAft>
                <a:spcPts val="600"/>
              </a:spcAft>
              <a:buFont typeface="Arial" panose="020B0604020202020204" pitchFamily="34" charset="0"/>
              <a:buChar char="•"/>
            </a:pPr>
            <a:r>
              <a:rPr lang="en-US" sz="4000" dirty="0"/>
              <a:t>Two kinds of MLAs (local + regional)</a:t>
            </a:r>
            <a:endParaRPr lang="en-US" sz="300" dirty="0"/>
          </a:p>
        </p:txBody>
      </p:sp>
    </p:spTree>
    <p:extLst>
      <p:ext uri="{BB962C8B-B14F-4D97-AF65-F5344CB8AC3E}">
        <p14:creationId xmlns:p14="http://schemas.microsoft.com/office/powerpoint/2010/main" val="112687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D679A8-141D-654B-8053-499A9ED85421}"/>
              </a:ext>
            </a:extLst>
          </p:cNvPr>
          <p:cNvSpPr/>
          <p:nvPr/>
        </p:nvSpPr>
        <p:spPr>
          <a:xfrm>
            <a:off x="694267" y="225595"/>
            <a:ext cx="11226800" cy="6355586"/>
          </a:xfrm>
          <a:prstGeom prst="rect">
            <a:avLst/>
          </a:prstGeom>
        </p:spPr>
        <p:txBody>
          <a:bodyPr wrap="square">
            <a:spAutoFit/>
          </a:bodyPr>
          <a:lstStyle/>
          <a:p>
            <a:pPr algn="ctr"/>
            <a:r>
              <a:rPr lang="en-US" sz="7000" b="1" dirty="0">
                <a:solidFill>
                  <a:srgbClr val="204098"/>
                </a:solidFill>
              </a:rPr>
              <a:t>Rural Urban Proportional </a:t>
            </a:r>
          </a:p>
          <a:p>
            <a:pPr algn="ctr"/>
            <a:r>
              <a:rPr lang="en-US" sz="7000" b="1" dirty="0">
                <a:solidFill>
                  <a:srgbClr val="204098"/>
                </a:solidFill>
              </a:rPr>
              <a:t>(RUP)</a:t>
            </a:r>
          </a:p>
          <a:p>
            <a:pPr algn="ctr"/>
            <a:endParaRPr lang="en-US" sz="1100" b="1" dirty="0"/>
          </a:p>
          <a:p>
            <a:pPr marL="1485900" lvl="2" indent="-571500">
              <a:spcAft>
                <a:spcPts val="600"/>
              </a:spcAft>
              <a:buFont typeface="Arial" panose="020B0604020202020204" pitchFamily="34" charset="0"/>
              <a:buChar char="•"/>
            </a:pPr>
            <a:r>
              <a:rPr lang="en-US" sz="4000" dirty="0"/>
              <a:t>Combines two systems: </a:t>
            </a:r>
          </a:p>
          <a:p>
            <a:pPr marL="1485900" lvl="2" indent="-571500">
              <a:spcAft>
                <a:spcPts val="600"/>
              </a:spcAft>
              <a:buFont typeface="Arial" panose="020B0604020202020204" pitchFamily="34" charset="0"/>
              <a:buChar char="•"/>
            </a:pPr>
            <a:r>
              <a:rPr lang="en-US" sz="4000" b="1" i="1" dirty="0"/>
              <a:t>Mixed Member Proportional</a:t>
            </a:r>
            <a:r>
              <a:rPr lang="en-US" sz="4000" dirty="0"/>
              <a:t> (in rural areas)</a:t>
            </a:r>
          </a:p>
          <a:p>
            <a:pPr marL="1485900" lvl="2" indent="-571500">
              <a:spcAft>
                <a:spcPts val="600"/>
              </a:spcAft>
              <a:buFont typeface="Arial" panose="020B0604020202020204" pitchFamily="34" charset="0"/>
              <a:buChar char="•"/>
            </a:pPr>
            <a:r>
              <a:rPr lang="en-US" sz="4000" b="1" i="1" dirty="0"/>
              <a:t>Single Transferable Vote</a:t>
            </a:r>
            <a:r>
              <a:rPr lang="en-US" sz="4000" dirty="0"/>
              <a:t> (in urban areas)</a:t>
            </a:r>
          </a:p>
          <a:p>
            <a:pPr marL="1485900" lvl="2" indent="-571500">
              <a:spcAft>
                <a:spcPts val="600"/>
              </a:spcAft>
              <a:buFont typeface="Arial" panose="020B0604020202020204" pitchFamily="34" charset="0"/>
              <a:buChar char="•"/>
            </a:pPr>
            <a:r>
              <a:rPr lang="en-US" sz="4000" dirty="0"/>
              <a:t>Maintains high level of local representation in rural areas. Gives high level of voter choice and proportionality in urban area.</a:t>
            </a:r>
          </a:p>
        </p:txBody>
      </p:sp>
    </p:spTree>
    <p:extLst>
      <p:ext uri="{BB962C8B-B14F-4D97-AF65-F5344CB8AC3E}">
        <p14:creationId xmlns:p14="http://schemas.microsoft.com/office/powerpoint/2010/main" val="1899489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D72E39-2895-514D-909F-AB944142DE1B}"/>
              </a:ext>
            </a:extLst>
          </p:cNvPr>
          <p:cNvSpPr txBox="1"/>
          <p:nvPr/>
        </p:nvSpPr>
        <p:spPr>
          <a:xfrm>
            <a:off x="1202267" y="982133"/>
            <a:ext cx="10549466" cy="4401205"/>
          </a:xfrm>
          <a:prstGeom prst="rect">
            <a:avLst/>
          </a:prstGeom>
          <a:noFill/>
        </p:spPr>
        <p:txBody>
          <a:bodyPr wrap="square" rtlCol="0">
            <a:spAutoFit/>
          </a:bodyPr>
          <a:lstStyle/>
          <a:p>
            <a:pPr algn="ctr"/>
            <a:r>
              <a:rPr lang="en-US" sz="7000" dirty="0"/>
              <a:t>All three Pro Rep Systems are better than the </a:t>
            </a:r>
          </a:p>
          <a:p>
            <a:pPr algn="ctr"/>
            <a:r>
              <a:rPr lang="en-US" sz="7000" dirty="0"/>
              <a:t>First Past the Post system that we have now.</a:t>
            </a:r>
          </a:p>
        </p:txBody>
      </p:sp>
    </p:spTree>
    <p:extLst>
      <p:ext uri="{BB962C8B-B14F-4D97-AF65-F5344CB8AC3E}">
        <p14:creationId xmlns:p14="http://schemas.microsoft.com/office/powerpoint/2010/main" val="114980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3677" y="-28453"/>
            <a:ext cx="3182517" cy="553998"/>
          </a:xfrm>
          <a:prstGeom prst="rect">
            <a:avLst/>
          </a:prstGeom>
          <a:noFill/>
        </p:spPr>
        <p:txBody>
          <a:bodyPr wrap="square" rtlCol="0">
            <a:spAutoFit/>
          </a:bodyPr>
          <a:lstStyle/>
          <a:p>
            <a:pPr algn="ctr"/>
            <a:r>
              <a:rPr lang="en-US" sz="3000" dirty="0">
                <a:solidFill>
                  <a:schemeClr val="bg1"/>
                </a:solidFill>
              </a:rPr>
              <a:t>Electoral Systems</a:t>
            </a:r>
          </a:p>
        </p:txBody>
      </p:sp>
      <p:sp>
        <p:nvSpPr>
          <p:cNvPr id="4" name="TextBox 3"/>
          <p:cNvSpPr txBox="1"/>
          <p:nvPr/>
        </p:nvSpPr>
        <p:spPr>
          <a:xfrm>
            <a:off x="490653" y="525545"/>
            <a:ext cx="11128917" cy="861774"/>
          </a:xfrm>
          <a:prstGeom prst="rect">
            <a:avLst/>
          </a:prstGeom>
          <a:noFill/>
        </p:spPr>
        <p:txBody>
          <a:bodyPr wrap="square" rtlCol="0">
            <a:spAutoFit/>
          </a:bodyPr>
          <a:lstStyle/>
          <a:p>
            <a:pPr algn="ctr"/>
            <a:r>
              <a:rPr lang="en-US" sz="5000" b="1" dirty="0">
                <a:solidFill>
                  <a:srgbClr val="204098"/>
                </a:solidFill>
              </a:rPr>
              <a:t>3 Criteria for All Pro Rep Options</a:t>
            </a:r>
          </a:p>
        </p:txBody>
      </p:sp>
      <p:sp>
        <p:nvSpPr>
          <p:cNvPr id="5" name="TextBox 4">
            <a:extLst>
              <a:ext uri="{FF2B5EF4-FFF2-40B4-BE49-F238E27FC236}">
                <a16:creationId xmlns:a16="http://schemas.microsoft.com/office/drawing/2014/main" id="{74C28EBC-55F7-E743-B049-B6D24F77CDEC}"/>
              </a:ext>
            </a:extLst>
          </p:cNvPr>
          <p:cNvSpPr txBox="1"/>
          <p:nvPr/>
        </p:nvSpPr>
        <p:spPr>
          <a:xfrm>
            <a:off x="1826912" y="1645158"/>
            <a:ext cx="8409908" cy="4524315"/>
          </a:xfrm>
          <a:prstGeom prst="rect">
            <a:avLst/>
          </a:prstGeom>
          <a:noFill/>
        </p:spPr>
        <p:txBody>
          <a:bodyPr wrap="square" rtlCol="0">
            <a:spAutoFit/>
          </a:bodyPr>
          <a:lstStyle/>
          <a:p>
            <a:pPr marL="457200" indent="-457200">
              <a:buFont typeface="Arial" panose="020B0604020202020204" pitchFamily="34" charset="0"/>
              <a:buChar char="•"/>
            </a:pPr>
            <a:r>
              <a:rPr lang="en-US" sz="3800" dirty="0"/>
              <a:t>No significant increase of MLAs </a:t>
            </a:r>
          </a:p>
          <a:p>
            <a:r>
              <a:rPr lang="en-US" sz="3800" dirty="0"/>
              <a:t>	(max 95 – max increase of 8)</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800" dirty="0"/>
              <a:t>No region of the province will have fewer MLAs than it currently has</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800" dirty="0"/>
              <a:t>No party will get a seat without at least 5% of the popular vote</a:t>
            </a:r>
          </a:p>
        </p:txBody>
      </p:sp>
    </p:spTree>
    <p:extLst>
      <p:ext uri="{BB962C8B-B14F-4D97-AF65-F5344CB8AC3E}">
        <p14:creationId xmlns:p14="http://schemas.microsoft.com/office/powerpoint/2010/main" val="140904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3677" y="-28453"/>
            <a:ext cx="3182517" cy="553998"/>
          </a:xfrm>
          <a:prstGeom prst="rect">
            <a:avLst/>
          </a:prstGeom>
          <a:noFill/>
        </p:spPr>
        <p:txBody>
          <a:bodyPr wrap="square" rtlCol="0">
            <a:spAutoFit/>
          </a:bodyPr>
          <a:lstStyle/>
          <a:p>
            <a:pPr algn="ctr"/>
            <a:r>
              <a:rPr lang="en-US" sz="3000" dirty="0">
                <a:solidFill>
                  <a:schemeClr val="bg1"/>
                </a:solidFill>
              </a:rPr>
              <a:t>Electoral Systems</a:t>
            </a:r>
          </a:p>
        </p:txBody>
      </p:sp>
      <p:sp>
        <p:nvSpPr>
          <p:cNvPr id="4" name="TextBox 3"/>
          <p:cNvSpPr txBox="1"/>
          <p:nvPr/>
        </p:nvSpPr>
        <p:spPr>
          <a:xfrm>
            <a:off x="490653" y="525545"/>
            <a:ext cx="11128917" cy="861774"/>
          </a:xfrm>
          <a:prstGeom prst="rect">
            <a:avLst/>
          </a:prstGeom>
          <a:noFill/>
        </p:spPr>
        <p:txBody>
          <a:bodyPr wrap="square" rtlCol="0">
            <a:spAutoFit/>
          </a:bodyPr>
          <a:lstStyle/>
          <a:p>
            <a:pPr algn="ctr"/>
            <a:r>
              <a:rPr lang="en-US" sz="5000" b="1" dirty="0">
                <a:solidFill>
                  <a:srgbClr val="204098"/>
                </a:solidFill>
              </a:rPr>
              <a:t>Opportunity to Change Back</a:t>
            </a:r>
          </a:p>
        </p:txBody>
      </p:sp>
      <p:sp>
        <p:nvSpPr>
          <p:cNvPr id="5" name="TextBox 4">
            <a:extLst>
              <a:ext uri="{FF2B5EF4-FFF2-40B4-BE49-F238E27FC236}">
                <a16:creationId xmlns:a16="http://schemas.microsoft.com/office/drawing/2014/main" id="{74C28EBC-55F7-E743-B049-B6D24F77CDEC}"/>
              </a:ext>
            </a:extLst>
          </p:cNvPr>
          <p:cNvSpPr txBox="1"/>
          <p:nvPr/>
        </p:nvSpPr>
        <p:spPr>
          <a:xfrm>
            <a:off x="1826912" y="1645158"/>
            <a:ext cx="8409908" cy="2431435"/>
          </a:xfrm>
          <a:prstGeom prst="rect">
            <a:avLst/>
          </a:prstGeom>
          <a:noFill/>
        </p:spPr>
        <p:txBody>
          <a:bodyPr wrap="square" rtlCol="0">
            <a:spAutoFit/>
          </a:bodyPr>
          <a:lstStyle/>
          <a:p>
            <a:pPr marL="457200" indent="-457200">
              <a:buFont typeface="Arial" panose="020B0604020202020204" pitchFamily="34" charset="0"/>
              <a:buChar char="•"/>
            </a:pPr>
            <a:r>
              <a:rPr lang="en-US" sz="3800" dirty="0"/>
              <a:t>After two elections, another referendum will be held to decide whether to go back or keep the new method.</a:t>
            </a:r>
          </a:p>
        </p:txBody>
      </p:sp>
    </p:spTree>
    <p:extLst>
      <p:ext uri="{BB962C8B-B14F-4D97-AF65-F5344CB8AC3E}">
        <p14:creationId xmlns:p14="http://schemas.microsoft.com/office/powerpoint/2010/main" val="253048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0215" y="525545"/>
            <a:ext cx="10058399" cy="6032421"/>
          </a:xfrm>
          <a:prstGeom prst="rect">
            <a:avLst/>
          </a:prstGeom>
        </p:spPr>
        <p:txBody>
          <a:bodyPr wrap="square">
            <a:spAutoFit/>
          </a:bodyPr>
          <a:lstStyle/>
          <a:p>
            <a:r>
              <a:rPr lang="en-US" sz="3800" dirty="0"/>
              <a:t>Countries with proportional systems on average are ahead of those with winner-take-all systems on numerous measures:</a:t>
            </a:r>
          </a:p>
          <a:p>
            <a:endParaRPr lang="en-US" sz="1400" dirty="0"/>
          </a:p>
          <a:p>
            <a:pPr marL="457200" indent="-457200">
              <a:lnSpc>
                <a:spcPct val="110000"/>
              </a:lnSpc>
              <a:spcAft>
                <a:spcPts val="600"/>
              </a:spcAft>
              <a:buFont typeface="Arial"/>
              <a:buChar char="•"/>
            </a:pPr>
            <a:r>
              <a:rPr lang="en-US" sz="3800" dirty="0"/>
              <a:t>Lower income inequality</a:t>
            </a:r>
          </a:p>
          <a:p>
            <a:pPr marL="457200" indent="-457200">
              <a:lnSpc>
                <a:spcPct val="110000"/>
              </a:lnSpc>
              <a:spcAft>
                <a:spcPts val="600"/>
              </a:spcAft>
              <a:buFont typeface="Arial"/>
              <a:buChar char="•"/>
            </a:pPr>
            <a:r>
              <a:rPr lang="en-US" sz="3800" dirty="0"/>
              <a:t>Better environmental performance</a:t>
            </a:r>
          </a:p>
          <a:p>
            <a:pPr marL="457200" indent="-457200">
              <a:lnSpc>
                <a:spcPct val="110000"/>
              </a:lnSpc>
              <a:spcAft>
                <a:spcPts val="600"/>
              </a:spcAft>
              <a:buFont typeface="Arial"/>
              <a:buChar char="•"/>
            </a:pPr>
            <a:r>
              <a:rPr lang="en-US" sz="3800" dirty="0"/>
              <a:t>Higher voter turnout</a:t>
            </a:r>
          </a:p>
          <a:p>
            <a:pPr marL="457200" indent="-457200">
              <a:lnSpc>
                <a:spcPct val="110000"/>
              </a:lnSpc>
              <a:spcAft>
                <a:spcPts val="600"/>
              </a:spcAft>
              <a:buFont typeface="Arial"/>
              <a:buChar char="•"/>
            </a:pPr>
            <a:r>
              <a:rPr lang="en-US" sz="3800" dirty="0"/>
              <a:t>Higher satisfaction with democracy</a:t>
            </a:r>
          </a:p>
          <a:p>
            <a:pPr marL="457200" indent="-457200">
              <a:lnSpc>
                <a:spcPct val="110000"/>
              </a:lnSpc>
              <a:spcAft>
                <a:spcPts val="600"/>
              </a:spcAft>
              <a:buFont typeface="Arial"/>
              <a:buChar char="•"/>
            </a:pPr>
            <a:r>
              <a:rPr lang="en-US" sz="3800" dirty="0"/>
              <a:t>More women elected</a:t>
            </a:r>
          </a:p>
          <a:p>
            <a:endParaRPr lang="en-US" dirty="0"/>
          </a:p>
        </p:txBody>
      </p:sp>
      <p:sp>
        <p:nvSpPr>
          <p:cNvPr id="3" name="TextBox 2"/>
          <p:cNvSpPr txBox="1"/>
          <p:nvPr/>
        </p:nvSpPr>
        <p:spPr>
          <a:xfrm>
            <a:off x="6343677" y="-28453"/>
            <a:ext cx="3182517" cy="553998"/>
          </a:xfrm>
          <a:prstGeom prst="rect">
            <a:avLst/>
          </a:prstGeom>
          <a:noFill/>
        </p:spPr>
        <p:txBody>
          <a:bodyPr wrap="square" rtlCol="0">
            <a:spAutoFit/>
          </a:bodyPr>
          <a:lstStyle/>
          <a:p>
            <a:pPr algn="ctr"/>
            <a:r>
              <a:rPr lang="en-US" sz="3000" dirty="0">
                <a:solidFill>
                  <a:schemeClr val="bg1"/>
                </a:solidFill>
              </a:rPr>
              <a:t>Electoral Systems</a:t>
            </a:r>
          </a:p>
        </p:txBody>
      </p:sp>
    </p:spTree>
    <p:extLst>
      <p:ext uri="{BB962C8B-B14F-4D97-AF65-F5344CB8AC3E}">
        <p14:creationId xmlns:p14="http://schemas.microsoft.com/office/powerpoint/2010/main" val="134975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3677" y="-28453"/>
            <a:ext cx="3182517" cy="553998"/>
          </a:xfrm>
          <a:prstGeom prst="rect">
            <a:avLst/>
          </a:prstGeom>
          <a:noFill/>
        </p:spPr>
        <p:txBody>
          <a:bodyPr wrap="square" rtlCol="0">
            <a:spAutoFit/>
          </a:bodyPr>
          <a:lstStyle/>
          <a:p>
            <a:pPr algn="ctr"/>
            <a:r>
              <a:rPr lang="en-US" sz="3000" dirty="0">
                <a:solidFill>
                  <a:schemeClr val="bg1"/>
                </a:solidFill>
              </a:rPr>
              <a:t>Electoral Systems</a:t>
            </a:r>
          </a:p>
        </p:txBody>
      </p:sp>
      <p:sp>
        <p:nvSpPr>
          <p:cNvPr id="3" name="TextBox 2"/>
          <p:cNvSpPr txBox="1"/>
          <p:nvPr/>
        </p:nvSpPr>
        <p:spPr>
          <a:xfrm>
            <a:off x="2457334" y="1025066"/>
            <a:ext cx="7359572" cy="4093428"/>
          </a:xfrm>
          <a:prstGeom prst="rect">
            <a:avLst/>
          </a:prstGeom>
          <a:noFill/>
        </p:spPr>
        <p:txBody>
          <a:bodyPr wrap="square" rtlCol="0">
            <a:spAutoFit/>
          </a:bodyPr>
          <a:lstStyle/>
          <a:p>
            <a:r>
              <a:rPr lang="en-US" sz="5000" b="1" dirty="0"/>
              <a:t>2018 BC Referendum </a:t>
            </a:r>
          </a:p>
          <a:p>
            <a:endParaRPr lang="en-US" sz="3500" dirty="0"/>
          </a:p>
          <a:p>
            <a:r>
              <a:rPr lang="en-US" sz="3500" b="1" dirty="0"/>
              <a:t>Campaign Period</a:t>
            </a:r>
          </a:p>
          <a:p>
            <a:r>
              <a:rPr lang="en-US" sz="3500" dirty="0"/>
              <a:t>July 1 to November 30, 2018</a:t>
            </a:r>
          </a:p>
          <a:p>
            <a:endParaRPr lang="en-US" sz="3500" dirty="0"/>
          </a:p>
          <a:p>
            <a:r>
              <a:rPr lang="en-US" sz="3500" b="1" dirty="0"/>
              <a:t>Voting Period</a:t>
            </a:r>
          </a:p>
          <a:p>
            <a:r>
              <a:rPr lang="en-US" sz="3500" dirty="0"/>
              <a:t>October 22 to November 30, 2018</a:t>
            </a:r>
          </a:p>
        </p:txBody>
      </p:sp>
    </p:spTree>
    <p:extLst>
      <p:ext uri="{BB962C8B-B14F-4D97-AF65-F5344CB8AC3E}">
        <p14:creationId xmlns:p14="http://schemas.microsoft.com/office/powerpoint/2010/main" val="356942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3677" y="-28453"/>
            <a:ext cx="3182517" cy="553998"/>
          </a:xfrm>
          <a:prstGeom prst="rect">
            <a:avLst/>
          </a:prstGeom>
          <a:noFill/>
        </p:spPr>
        <p:txBody>
          <a:bodyPr wrap="square" rtlCol="0">
            <a:spAutoFit/>
          </a:bodyPr>
          <a:lstStyle/>
          <a:p>
            <a:pPr algn="ctr"/>
            <a:r>
              <a:rPr lang="en-US" sz="3000" dirty="0">
                <a:solidFill>
                  <a:schemeClr val="bg1"/>
                </a:solidFill>
              </a:rPr>
              <a:t>Electoral Systems</a:t>
            </a:r>
          </a:p>
        </p:txBody>
      </p:sp>
      <p:sp>
        <p:nvSpPr>
          <p:cNvPr id="3" name="TextBox 2"/>
          <p:cNvSpPr txBox="1"/>
          <p:nvPr/>
        </p:nvSpPr>
        <p:spPr>
          <a:xfrm>
            <a:off x="1404154" y="1020648"/>
            <a:ext cx="9879045" cy="5632311"/>
          </a:xfrm>
          <a:prstGeom prst="rect">
            <a:avLst/>
          </a:prstGeom>
          <a:noFill/>
        </p:spPr>
        <p:txBody>
          <a:bodyPr wrap="square" rtlCol="0">
            <a:spAutoFit/>
          </a:bodyPr>
          <a:lstStyle/>
          <a:p>
            <a:pPr algn="ctr"/>
            <a:r>
              <a:rPr lang="en-CA" sz="8000" b="1" dirty="0"/>
              <a:t>Make your vote count -</a:t>
            </a:r>
            <a:endParaRPr lang="en-US" sz="1400" b="1" dirty="0"/>
          </a:p>
          <a:p>
            <a:pPr algn="ctr"/>
            <a:endParaRPr lang="en-CA" sz="9600" b="1" dirty="0"/>
          </a:p>
          <a:p>
            <a:pPr algn="ctr"/>
            <a:r>
              <a:rPr lang="en-CA" sz="9600" b="1" dirty="0"/>
              <a:t>Vote Pro Rep</a:t>
            </a: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COPE491</a:t>
            </a:r>
          </a:p>
        </p:txBody>
      </p:sp>
    </p:spTree>
    <p:extLst>
      <p:ext uri="{BB962C8B-B14F-4D97-AF65-F5344CB8AC3E}">
        <p14:creationId xmlns:p14="http://schemas.microsoft.com/office/powerpoint/2010/main" val="128869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64439" y="1254570"/>
            <a:ext cx="7006282" cy="281948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6500" dirty="0"/>
          </a:p>
        </p:txBody>
      </p:sp>
      <p:sp>
        <p:nvSpPr>
          <p:cNvPr id="4" name="TextBox 3"/>
          <p:cNvSpPr txBox="1"/>
          <p:nvPr/>
        </p:nvSpPr>
        <p:spPr>
          <a:xfrm>
            <a:off x="1806498" y="525545"/>
            <a:ext cx="9478535" cy="5478423"/>
          </a:xfrm>
          <a:prstGeom prst="rect">
            <a:avLst/>
          </a:prstGeom>
          <a:noFill/>
        </p:spPr>
        <p:txBody>
          <a:bodyPr wrap="square" rtlCol="0">
            <a:spAutoFit/>
          </a:bodyPr>
          <a:lstStyle/>
          <a:p>
            <a:pPr>
              <a:spcAft>
                <a:spcPts val="600"/>
              </a:spcAft>
            </a:pPr>
            <a:r>
              <a:rPr lang="en-CA" sz="4000" dirty="0"/>
              <a:t>Two major types of electoral systems used to elect members to legislative bodies:</a:t>
            </a:r>
          </a:p>
          <a:p>
            <a:pPr>
              <a:spcAft>
                <a:spcPts val="600"/>
              </a:spcAft>
            </a:pPr>
            <a:endParaRPr lang="en-CA" sz="4000" dirty="0"/>
          </a:p>
          <a:p>
            <a:pPr marL="457200" indent="-457200">
              <a:spcAft>
                <a:spcPts val="600"/>
              </a:spcAft>
              <a:buFont typeface="Arial"/>
              <a:buChar char="•"/>
            </a:pPr>
            <a:r>
              <a:rPr lang="en-CA" sz="4000" b="1" dirty="0"/>
              <a:t>Plurality/Majoritarian Systems   </a:t>
            </a:r>
          </a:p>
          <a:p>
            <a:pPr>
              <a:spcAft>
                <a:spcPts val="600"/>
              </a:spcAft>
            </a:pPr>
            <a:r>
              <a:rPr lang="en-CA" sz="4000" b="1" dirty="0"/>
              <a:t>		Winner-takes-all models</a:t>
            </a:r>
          </a:p>
          <a:p>
            <a:pPr>
              <a:spcAft>
                <a:spcPts val="600"/>
              </a:spcAft>
            </a:pPr>
            <a:r>
              <a:rPr lang="en-CA" sz="4000" b="1" dirty="0"/>
              <a:t>         </a:t>
            </a:r>
          </a:p>
          <a:p>
            <a:pPr marL="457200" indent="-457200">
              <a:spcAft>
                <a:spcPts val="600"/>
              </a:spcAft>
              <a:buFont typeface="Arial"/>
              <a:buChar char="•"/>
            </a:pPr>
            <a:r>
              <a:rPr lang="en-CA" sz="4000" b="1" dirty="0"/>
              <a:t>Proportional Systems</a:t>
            </a:r>
          </a:p>
          <a:p>
            <a:pPr>
              <a:spcAft>
                <a:spcPts val="600"/>
              </a:spcAft>
            </a:pPr>
            <a:r>
              <a:rPr lang="en-CA" sz="4000" b="1" dirty="0"/>
              <a:t>		Consensus models</a:t>
            </a:r>
            <a:endParaRPr lang="en-US" sz="4000" dirty="0"/>
          </a:p>
        </p:txBody>
      </p:sp>
    </p:spTree>
    <p:extLst>
      <p:ext uri="{BB962C8B-B14F-4D97-AF65-F5344CB8AC3E}">
        <p14:creationId xmlns:p14="http://schemas.microsoft.com/office/powerpoint/2010/main" val="404749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0451E-2E9F-A748-A274-2AEC1ABA1075}"/>
              </a:ext>
            </a:extLst>
          </p:cNvPr>
          <p:cNvSpPr/>
          <p:nvPr/>
        </p:nvSpPr>
        <p:spPr>
          <a:xfrm>
            <a:off x="2116301" y="209461"/>
            <a:ext cx="8335704" cy="1015663"/>
          </a:xfrm>
          <a:prstGeom prst="rect">
            <a:avLst/>
          </a:prstGeom>
        </p:spPr>
        <p:txBody>
          <a:bodyPr wrap="square">
            <a:spAutoFit/>
          </a:bodyPr>
          <a:lstStyle/>
          <a:p>
            <a:pPr algn="ctr">
              <a:spcAft>
                <a:spcPts val="600"/>
              </a:spcAft>
            </a:pPr>
            <a:r>
              <a:rPr lang="en-CA" sz="6000" b="1" dirty="0">
                <a:solidFill>
                  <a:srgbClr val="204098"/>
                </a:solidFill>
              </a:rPr>
              <a:t>Winner-Takes-All Models</a:t>
            </a:r>
          </a:p>
        </p:txBody>
      </p:sp>
      <p:sp>
        <p:nvSpPr>
          <p:cNvPr id="3" name="Rectangle 2">
            <a:extLst>
              <a:ext uri="{FF2B5EF4-FFF2-40B4-BE49-F238E27FC236}">
                <a16:creationId xmlns:a16="http://schemas.microsoft.com/office/drawing/2014/main" id="{451A94FE-8240-8546-A5EE-AD1B53F34E32}"/>
              </a:ext>
            </a:extLst>
          </p:cNvPr>
          <p:cNvSpPr/>
          <p:nvPr/>
        </p:nvSpPr>
        <p:spPr>
          <a:xfrm>
            <a:off x="1735993" y="1562847"/>
            <a:ext cx="3400611" cy="630942"/>
          </a:xfrm>
          <a:prstGeom prst="rect">
            <a:avLst/>
          </a:prstGeom>
        </p:spPr>
        <p:txBody>
          <a:bodyPr wrap="none">
            <a:spAutoFit/>
          </a:bodyPr>
          <a:lstStyle/>
          <a:p>
            <a:pPr>
              <a:spcAft>
                <a:spcPts val="600"/>
              </a:spcAft>
            </a:pPr>
            <a:r>
              <a:rPr lang="en-CA" sz="3500" b="1" dirty="0"/>
              <a:t>Plurality Systems</a:t>
            </a:r>
          </a:p>
        </p:txBody>
      </p:sp>
      <p:sp>
        <p:nvSpPr>
          <p:cNvPr id="4" name="Rectangle 3">
            <a:extLst>
              <a:ext uri="{FF2B5EF4-FFF2-40B4-BE49-F238E27FC236}">
                <a16:creationId xmlns:a16="http://schemas.microsoft.com/office/drawing/2014/main" id="{90606682-F153-2646-8B32-2A7A7921AC4F}"/>
              </a:ext>
            </a:extLst>
          </p:cNvPr>
          <p:cNvSpPr/>
          <p:nvPr/>
        </p:nvSpPr>
        <p:spPr>
          <a:xfrm>
            <a:off x="7261952" y="1220789"/>
            <a:ext cx="4516301" cy="630942"/>
          </a:xfrm>
          <a:prstGeom prst="rect">
            <a:avLst/>
          </a:prstGeom>
        </p:spPr>
        <p:txBody>
          <a:bodyPr wrap="none">
            <a:spAutoFit/>
          </a:bodyPr>
          <a:lstStyle/>
          <a:p>
            <a:pPr>
              <a:spcAft>
                <a:spcPts val="600"/>
              </a:spcAft>
            </a:pPr>
            <a:r>
              <a:rPr lang="en-CA" sz="3500" b="1" dirty="0"/>
              <a:t>Majoritarian Systems   </a:t>
            </a:r>
          </a:p>
        </p:txBody>
      </p:sp>
      <p:sp>
        <p:nvSpPr>
          <p:cNvPr id="5" name="Rectangle 4">
            <a:extLst>
              <a:ext uri="{FF2B5EF4-FFF2-40B4-BE49-F238E27FC236}">
                <a16:creationId xmlns:a16="http://schemas.microsoft.com/office/drawing/2014/main" id="{C23CB677-02F4-AD43-AE62-84F215E291EF}"/>
              </a:ext>
            </a:extLst>
          </p:cNvPr>
          <p:cNvSpPr/>
          <p:nvPr/>
        </p:nvSpPr>
        <p:spPr>
          <a:xfrm>
            <a:off x="5136604" y="2593271"/>
            <a:ext cx="3620415" cy="630942"/>
          </a:xfrm>
          <a:prstGeom prst="rect">
            <a:avLst/>
          </a:prstGeom>
        </p:spPr>
        <p:txBody>
          <a:bodyPr wrap="none">
            <a:spAutoFit/>
          </a:bodyPr>
          <a:lstStyle/>
          <a:p>
            <a:pPr>
              <a:spcAft>
                <a:spcPts val="600"/>
              </a:spcAft>
            </a:pPr>
            <a:r>
              <a:rPr lang="en-CA" sz="3500" b="1" dirty="0"/>
              <a:t>First Past the Post</a:t>
            </a:r>
          </a:p>
        </p:txBody>
      </p:sp>
      <p:sp>
        <p:nvSpPr>
          <p:cNvPr id="6" name="Rectangle 5">
            <a:extLst>
              <a:ext uri="{FF2B5EF4-FFF2-40B4-BE49-F238E27FC236}">
                <a16:creationId xmlns:a16="http://schemas.microsoft.com/office/drawing/2014/main" id="{458516F4-5E40-1F42-85C1-A534878DFA28}"/>
              </a:ext>
            </a:extLst>
          </p:cNvPr>
          <p:cNvSpPr/>
          <p:nvPr/>
        </p:nvSpPr>
        <p:spPr>
          <a:xfrm>
            <a:off x="4080729" y="5302510"/>
            <a:ext cx="3654718" cy="630942"/>
          </a:xfrm>
          <a:prstGeom prst="rect">
            <a:avLst/>
          </a:prstGeom>
        </p:spPr>
        <p:txBody>
          <a:bodyPr wrap="none">
            <a:spAutoFit/>
          </a:bodyPr>
          <a:lstStyle/>
          <a:p>
            <a:pPr>
              <a:spcAft>
                <a:spcPts val="600"/>
              </a:spcAft>
            </a:pPr>
            <a:r>
              <a:rPr lang="en-CA" sz="3500" b="1" dirty="0"/>
              <a:t>Preferential Voting</a:t>
            </a:r>
          </a:p>
        </p:txBody>
      </p:sp>
      <p:sp>
        <p:nvSpPr>
          <p:cNvPr id="9" name="TextBox 8">
            <a:extLst>
              <a:ext uri="{FF2B5EF4-FFF2-40B4-BE49-F238E27FC236}">
                <a16:creationId xmlns:a16="http://schemas.microsoft.com/office/drawing/2014/main" id="{1FC6E820-DFD3-8F44-B0C0-75C04CCE5985}"/>
              </a:ext>
            </a:extLst>
          </p:cNvPr>
          <p:cNvSpPr txBox="1"/>
          <p:nvPr/>
        </p:nvSpPr>
        <p:spPr>
          <a:xfrm>
            <a:off x="1508551" y="3790155"/>
            <a:ext cx="5144357" cy="630942"/>
          </a:xfrm>
          <a:prstGeom prst="rect">
            <a:avLst/>
          </a:prstGeom>
          <a:noFill/>
        </p:spPr>
        <p:txBody>
          <a:bodyPr wrap="none" rtlCol="0">
            <a:spAutoFit/>
          </a:bodyPr>
          <a:lstStyle/>
          <a:p>
            <a:r>
              <a:rPr lang="en-CA" sz="3500" b="1" dirty="0"/>
              <a:t>Single Member Pluralities </a:t>
            </a:r>
            <a:endParaRPr lang="en-US" sz="3500" b="1" dirty="0"/>
          </a:p>
        </p:txBody>
      </p:sp>
      <p:sp>
        <p:nvSpPr>
          <p:cNvPr id="10" name="Rectangle 9">
            <a:extLst>
              <a:ext uri="{FF2B5EF4-FFF2-40B4-BE49-F238E27FC236}">
                <a16:creationId xmlns:a16="http://schemas.microsoft.com/office/drawing/2014/main" id="{A5251F91-DAB9-6B46-96C6-B987E0C9D9D1}"/>
              </a:ext>
            </a:extLst>
          </p:cNvPr>
          <p:cNvSpPr/>
          <p:nvPr/>
        </p:nvSpPr>
        <p:spPr>
          <a:xfrm>
            <a:off x="8836999" y="3860617"/>
            <a:ext cx="2941254" cy="630942"/>
          </a:xfrm>
          <a:prstGeom prst="rect">
            <a:avLst/>
          </a:prstGeom>
        </p:spPr>
        <p:txBody>
          <a:bodyPr wrap="none">
            <a:spAutoFit/>
          </a:bodyPr>
          <a:lstStyle/>
          <a:p>
            <a:r>
              <a:rPr lang="en-CA" sz="3500" b="1" dirty="0"/>
              <a:t>Ranked Ballot </a:t>
            </a:r>
            <a:endParaRPr lang="en-US" sz="3500" dirty="0"/>
          </a:p>
        </p:txBody>
      </p:sp>
    </p:spTree>
    <p:extLst>
      <p:ext uri="{BB962C8B-B14F-4D97-AF65-F5344CB8AC3E}">
        <p14:creationId xmlns:p14="http://schemas.microsoft.com/office/powerpoint/2010/main" val="406421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0451E-2E9F-A748-A274-2AEC1ABA1075}"/>
              </a:ext>
            </a:extLst>
          </p:cNvPr>
          <p:cNvSpPr/>
          <p:nvPr/>
        </p:nvSpPr>
        <p:spPr>
          <a:xfrm>
            <a:off x="1711569" y="420476"/>
            <a:ext cx="10410092" cy="1015663"/>
          </a:xfrm>
          <a:prstGeom prst="rect">
            <a:avLst/>
          </a:prstGeom>
        </p:spPr>
        <p:txBody>
          <a:bodyPr wrap="square">
            <a:spAutoFit/>
          </a:bodyPr>
          <a:lstStyle/>
          <a:p>
            <a:pPr>
              <a:spcAft>
                <a:spcPts val="600"/>
              </a:spcAft>
            </a:pPr>
            <a:r>
              <a:rPr lang="en-CA" sz="6000" b="1" dirty="0">
                <a:solidFill>
                  <a:srgbClr val="204098"/>
                </a:solidFill>
              </a:rPr>
              <a:t>Proportional Representation</a:t>
            </a:r>
          </a:p>
        </p:txBody>
      </p:sp>
      <p:sp>
        <p:nvSpPr>
          <p:cNvPr id="8" name="TextBox 7">
            <a:extLst>
              <a:ext uri="{FF2B5EF4-FFF2-40B4-BE49-F238E27FC236}">
                <a16:creationId xmlns:a16="http://schemas.microsoft.com/office/drawing/2014/main" id="{98F4008C-F8CA-FA47-81A2-8C31453348F9}"/>
              </a:ext>
            </a:extLst>
          </p:cNvPr>
          <p:cNvSpPr txBox="1"/>
          <p:nvPr/>
        </p:nvSpPr>
        <p:spPr>
          <a:xfrm>
            <a:off x="1711569" y="1828801"/>
            <a:ext cx="9612923" cy="2554545"/>
          </a:xfrm>
          <a:prstGeom prst="rect">
            <a:avLst/>
          </a:prstGeom>
          <a:noFill/>
        </p:spPr>
        <p:txBody>
          <a:bodyPr wrap="square" rtlCol="0">
            <a:spAutoFit/>
          </a:bodyPr>
          <a:lstStyle/>
          <a:p>
            <a:r>
              <a:rPr lang="en-US" sz="4000" b="1" dirty="0"/>
              <a:t>Pro Rep is a</a:t>
            </a:r>
            <a:r>
              <a:rPr lang="en-US" sz="4000" b="1" i="1" dirty="0"/>
              <a:t> principle, </a:t>
            </a:r>
            <a:r>
              <a:rPr lang="en-US" sz="4000" b="1" dirty="0"/>
              <a:t>which refers to when to</a:t>
            </a:r>
            <a:r>
              <a:rPr lang="en-US" sz="4000" b="1" i="1" dirty="0"/>
              <a:t> </a:t>
            </a:r>
            <a:r>
              <a:rPr lang="en-US" sz="4000" b="1" dirty="0"/>
              <a:t>the percentage of votes received by a party is reflected in the percentage of seats that party gets in the legislature. </a:t>
            </a:r>
            <a:endParaRPr lang="en-US" sz="4000" dirty="0"/>
          </a:p>
        </p:txBody>
      </p:sp>
      <p:sp>
        <p:nvSpPr>
          <p:cNvPr id="11" name="TextBox 10">
            <a:extLst>
              <a:ext uri="{FF2B5EF4-FFF2-40B4-BE49-F238E27FC236}">
                <a16:creationId xmlns:a16="http://schemas.microsoft.com/office/drawing/2014/main" id="{D720AAA8-01E4-E84E-A0E5-E98AE06E7B47}"/>
              </a:ext>
            </a:extLst>
          </p:cNvPr>
          <p:cNvSpPr txBox="1"/>
          <p:nvPr/>
        </p:nvSpPr>
        <p:spPr>
          <a:xfrm>
            <a:off x="2569385" y="5087816"/>
            <a:ext cx="7897290" cy="861774"/>
          </a:xfrm>
          <a:prstGeom prst="rect">
            <a:avLst/>
          </a:prstGeom>
          <a:noFill/>
        </p:spPr>
        <p:txBody>
          <a:bodyPr wrap="none" rtlCol="0">
            <a:spAutoFit/>
          </a:bodyPr>
          <a:lstStyle/>
          <a:p>
            <a:r>
              <a:rPr lang="en-US" sz="5000" dirty="0"/>
              <a:t>40% of votes = 40% of seats</a:t>
            </a:r>
          </a:p>
        </p:txBody>
      </p:sp>
    </p:spTree>
    <p:extLst>
      <p:ext uri="{BB962C8B-B14F-4D97-AF65-F5344CB8AC3E}">
        <p14:creationId xmlns:p14="http://schemas.microsoft.com/office/powerpoint/2010/main" val="343266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A66C77-FF9E-AC40-8A83-54BF0D168D69}"/>
              </a:ext>
            </a:extLst>
          </p:cNvPr>
          <p:cNvPicPr>
            <a:picLocks noChangeAspect="1"/>
          </p:cNvPicPr>
          <p:nvPr/>
        </p:nvPicPr>
        <p:blipFill rotWithShape="1">
          <a:blip r:embed="rId3"/>
          <a:srcRect t="12352"/>
          <a:stretch/>
        </p:blipFill>
        <p:spPr>
          <a:xfrm>
            <a:off x="1063869" y="2227384"/>
            <a:ext cx="4953000" cy="4630615"/>
          </a:xfrm>
          <a:prstGeom prst="rect">
            <a:avLst/>
          </a:prstGeom>
        </p:spPr>
      </p:pic>
      <p:pic>
        <p:nvPicPr>
          <p:cNvPr id="3" name="Picture 2">
            <a:extLst>
              <a:ext uri="{FF2B5EF4-FFF2-40B4-BE49-F238E27FC236}">
                <a16:creationId xmlns:a16="http://schemas.microsoft.com/office/drawing/2014/main" id="{03A4EE8F-D0CE-9A40-9F05-4A13BCB21C8B}"/>
              </a:ext>
            </a:extLst>
          </p:cNvPr>
          <p:cNvPicPr>
            <a:picLocks noChangeAspect="1"/>
          </p:cNvPicPr>
          <p:nvPr/>
        </p:nvPicPr>
        <p:blipFill rotWithShape="1">
          <a:blip r:embed="rId4"/>
          <a:srcRect t="10750" b="12971"/>
          <a:stretch/>
        </p:blipFill>
        <p:spPr>
          <a:xfrm>
            <a:off x="6573715" y="2227384"/>
            <a:ext cx="4953000" cy="4630616"/>
          </a:xfrm>
          <a:prstGeom prst="rect">
            <a:avLst/>
          </a:prstGeom>
        </p:spPr>
      </p:pic>
      <p:sp>
        <p:nvSpPr>
          <p:cNvPr id="4" name="TextBox 3">
            <a:extLst>
              <a:ext uri="{FF2B5EF4-FFF2-40B4-BE49-F238E27FC236}">
                <a16:creationId xmlns:a16="http://schemas.microsoft.com/office/drawing/2014/main" id="{B3D7F86C-A786-AD44-BABA-7CDB20C4A44F}"/>
              </a:ext>
            </a:extLst>
          </p:cNvPr>
          <p:cNvSpPr txBox="1"/>
          <p:nvPr/>
        </p:nvSpPr>
        <p:spPr>
          <a:xfrm>
            <a:off x="1336431" y="1578708"/>
            <a:ext cx="4407876" cy="477054"/>
          </a:xfrm>
          <a:prstGeom prst="rect">
            <a:avLst/>
          </a:prstGeom>
          <a:noFill/>
        </p:spPr>
        <p:txBody>
          <a:bodyPr wrap="square" rtlCol="0">
            <a:spAutoFit/>
          </a:bodyPr>
          <a:lstStyle/>
          <a:p>
            <a:r>
              <a:rPr lang="en-US" sz="2500" dirty="0"/>
              <a:t>40% of votes = </a:t>
            </a:r>
            <a:r>
              <a:rPr lang="en-US" sz="2500" b="1" u="sng" dirty="0"/>
              <a:t>61%</a:t>
            </a:r>
            <a:r>
              <a:rPr lang="en-US" sz="2500" b="1" dirty="0"/>
              <a:t> </a:t>
            </a:r>
            <a:r>
              <a:rPr lang="en-US" sz="2500" dirty="0"/>
              <a:t>of seats</a:t>
            </a:r>
          </a:p>
        </p:txBody>
      </p:sp>
      <p:sp>
        <p:nvSpPr>
          <p:cNvPr id="5" name="TextBox 4">
            <a:extLst>
              <a:ext uri="{FF2B5EF4-FFF2-40B4-BE49-F238E27FC236}">
                <a16:creationId xmlns:a16="http://schemas.microsoft.com/office/drawing/2014/main" id="{B10432F4-F246-4749-832C-F2117F1C6B47}"/>
              </a:ext>
            </a:extLst>
          </p:cNvPr>
          <p:cNvSpPr txBox="1"/>
          <p:nvPr/>
        </p:nvSpPr>
        <p:spPr>
          <a:xfrm>
            <a:off x="6846277" y="1572984"/>
            <a:ext cx="4407876" cy="477054"/>
          </a:xfrm>
          <a:prstGeom prst="rect">
            <a:avLst/>
          </a:prstGeom>
          <a:noFill/>
        </p:spPr>
        <p:txBody>
          <a:bodyPr wrap="square" rtlCol="0">
            <a:spAutoFit/>
          </a:bodyPr>
          <a:lstStyle/>
          <a:p>
            <a:r>
              <a:rPr lang="en-US" sz="2500" dirty="0"/>
              <a:t>40% of votes = </a:t>
            </a:r>
            <a:r>
              <a:rPr lang="en-US" sz="2500" b="1" u="sng" dirty="0"/>
              <a:t>40%</a:t>
            </a:r>
            <a:r>
              <a:rPr lang="en-US" sz="2500" dirty="0"/>
              <a:t> of seats</a:t>
            </a:r>
          </a:p>
        </p:txBody>
      </p:sp>
      <p:sp>
        <p:nvSpPr>
          <p:cNvPr id="7" name="TextBox 6">
            <a:extLst>
              <a:ext uri="{FF2B5EF4-FFF2-40B4-BE49-F238E27FC236}">
                <a16:creationId xmlns:a16="http://schemas.microsoft.com/office/drawing/2014/main" id="{AB0A2D04-F50B-5F45-A573-1080B8FBE90A}"/>
              </a:ext>
            </a:extLst>
          </p:cNvPr>
          <p:cNvSpPr txBox="1"/>
          <p:nvPr/>
        </p:nvSpPr>
        <p:spPr>
          <a:xfrm>
            <a:off x="4498280" y="138268"/>
            <a:ext cx="3415359" cy="707886"/>
          </a:xfrm>
          <a:prstGeom prst="rect">
            <a:avLst/>
          </a:prstGeom>
          <a:noFill/>
        </p:spPr>
        <p:txBody>
          <a:bodyPr wrap="none" rtlCol="0">
            <a:spAutoFit/>
          </a:bodyPr>
          <a:lstStyle/>
          <a:p>
            <a:r>
              <a:rPr lang="en-US" sz="4000" b="1" dirty="0"/>
              <a:t>ONTARIO 2018</a:t>
            </a:r>
          </a:p>
        </p:txBody>
      </p:sp>
      <p:pic>
        <p:nvPicPr>
          <p:cNvPr id="8" name="Picture 7">
            <a:extLst>
              <a:ext uri="{FF2B5EF4-FFF2-40B4-BE49-F238E27FC236}">
                <a16:creationId xmlns:a16="http://schemas.microsoft.com/office/drawing/2014/main" id="{F932EE16-945A-5D48-ABAA-DA142E7A5933}"/>
              </a:ext>
            </a:extLst>
          </p:cNvPr>
          <p:cNvPicPr>
            <a:picLocks noChangeAspect="1"/>
          </p:cNvPicPr>
          <p:nvPr/>
        </p:nvPicPr>
        <p:blipFill rotWithShape="1">
          <a:blip r:embed="rId3"/>
          <a:srcRect b="86208"/>
          <a:stretch/>
        </p:blipFill>
        <p:spPr>
          <a:xfrm>
            <a:off x="1063869" y="945503"/>
            <a:ext cx="4953000" cy="728646"/>
          </a:xfrm>
          <a:prstGeom prst="rect">
            <a:avLst/>
          </a:prstGeom>
        </p:spPr>
      </p:pic>
      <p:pic>
        <p:nvPicPr>
          <p:cNvPr id="9" name="Picture 8">
            <a:extLst>
              <a:ext uri="{FF2B5EF4-FFF2-40B4-BE49-F238E27FC236}">
                <a16:creationId xmlns:a16="http://schemas.microsoft.com/office/drawing/2014/main" id="{9ECCB248-FA56-5543-9E88-1F655E2009B6}"/>
              </a:ext>
            </a:extLst>
          </p:cNvPr>
          <p:cNvPicPr>
            <a:picLocks noChangeAspect="1"/>
          </p:cNvPicPr>
          <p:nvPr/>
        </p:nvPicPr>
        <p:blipFill rotWithShape="1">
          <a:blip r:embed="rId4"/>
          <a:srcRect r="14497" b="89698"/>
          <a:stretch/>
        </p:blipFill>
        <p:spPr>
          <a:xfrm>
            <a:off x="6573715" y="947595"/>
            <a:ext cx="4234962" cy="625389"/>
          </a:xfrm>
          <a:prstGeom prst="rect">
            <a:avLst/>
          </a:prstGeom>
        </p:spPr>
      </p:pic>
    </p:spTree>
    <p:extLst>
      <p:ext uri="{BB962C8B-B14F-4D97-AF65-F5344CB8AC3E}">
        <p14:creationId xmlns:p14="http://schemas.microsoft.com/office/powerpoint/2010/main" val="79415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B0142E-E619-CB4C-A082-4E323AF845BE}"/>
              </a:ext>
            </a:extLst>
          </p:cNvPr>
          <p:cNvPicPr>
            <a:picLocks noChangeAspect="1"/>
          </p:cNvPicPr>
          <p:nvPr/>
        </p:nvPicPr>
        <p:blipFill rotWithShape="1">
          <a:blip r:embed="rId3"/>
          <a:srcRect b="27019"/>
          <a:stretch/>
        </p:blipFill>
        <p:spPr>
          <a:xfrm>
            <a:off x="2897065" y="913496"/>
            <a:ext cx="6668966" cy="5944504"/>
          </a:xfrm>
          <a:prstGeom prst="rect">
            <a:avLst/>
          </a:prstGeom>
        </p:spPr>
      </p:pic>
      <p:sp>
        <p:nvSpPr>
          <p:cNvPr id="4" name="Rectangle 3">
            <a:extLst>
              <a:ext uri="{FF2B5EF4-FFF2-40B4-BE49-F238E27FC236}">
                <a16:creationId xmlns:a16="http://schemas.microsoft.com/office/drawing/2014/main" id="{7170F427-0E1B-4543-896F-D96161A589C6}"/>
              </a:ext>
            </a:extLst>
          </p:cNvPr>
          <p:cNvSpPr/>
          <p:nvPr/>
        </p:nvSpPr>
        <p:spPr>
          <a:xfrm>
            <a:off x="2063696" y="0"/>
            <a:ext cx="8335704" cy="1015663"/>
          </a:xfrm>
          <a:prstGeom prst="rect">
            <a:avLst/>
          </a:prstGeom>
        </p:spPr>
        <p:txBody>
          <a:bodyPr wrap="square">
            <a:spAutoFit/>
          </a:bodyPr>
          <a:lstStyle/>
          <a:p>
            <a:pPr algn="ctr">
              <a:spcAft>
                <a:spcPts val="600"/>
              </a:spcAft>
            </a:pPr>
            <a:r>
              <a:rPr lang="en-CA" sz="6000" b="1" dirty="0">
                <a:solidFill>
                  <a:srgbClr val="204098"/>
                </a:solidFill>
              </a:rPr>
              <a:t>Referendum Ballot</a:t>
            </a:r>
          </a:p>
        </p:txBody>
      </p:sp>
    </p:spTree>
    <p:extLst>
      <p:ext uri="{BB962C8B-B14F-4D97-AF65-F5344CB8AC3E}">
        <p14:creationId xmlns:p14="http://schemas.microsoft.com/office/powerpoint/2010/main" val="258110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6F6C7D-6A90-6E47-9E37-93D630C02EA9}"/>
              </a:ext>
            </a:extLst>
          </p:cNvPr>
          <p:cNvPicPr>
            <a:picLocks noChangeAspect="1"/>
          </p:cNvPicPr>
          <p:nvPr/>
        </p:nvPicPr>
        <p:blipFill rotWithShape="1">
          <a:blip r:embed="rId2"/>
          <a:srcRect l="3013" r="3912" b="72356"/>
          <a:stretch/>
        </p:blipFill>
        <p:spPr>
          <a:xfrm>
            <a:off x="820614" y="1335525"/>
            <a:ext cx="11183817" cy="4057089"/>
          </a:xfrm>
          <a:prstGeom prst="rect">
            <a:avLst/>
          </a:prstGeom>
        </p:spPr>
      </p:pic>
    </p:spTree>
    <p:extLst>
      <p:ext uri="{BB962C8B-B14F-4D97-AF65-F5344CB8AC3E}">
        <p14:creationId xmlns:p14="http://schemas.microsoft.com/office/powerpoint/2010/main" val="74893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9471-E7AC-4011-8379-DF0623770DE9}"/>
              </a:ext>
            </a:extLst>
          </p:cNvPr>
          <p:cNvSpPr>
            <a:spLocks noGrp="1"/>
          </p:cNvSpPr>
          <p:nvPr>
            <p:ph type="title"/>
          </p:nvPr>
        </p:nvSpPr>
        <p:spPr/>
        <p:txBody>
          <a:bodyPr/>
          <a:lstStyle/>
          <a:p>
            <a:r>
              <a:rPr lang="en-CA" b="1" dirty="0"/>
              <a:t>Important reminder:</a:t>
            </a:r>
          </a:p>
        </p:txBody>
      </p:sp>
      <p:sp>
        <p:nvSpPr>
          <p:cNvPr id="3" name="Content Placeholder 2">
            <a:extLst>
              <a:ext uri="{FF2B5EF4-FFF2-40B4-BE49-F238E27FC236}">
                <a16:creationId xmlns:a16="http://schemas.microsoft.com/office/drawing/2014/main" id="{A38FA612-429F-4D1F-BBAA-1C817838467E}"/>
              </a:ext>
            </a:extLst>
          </p:cNvPr>
          <p:cNvSpPr>
            <a:spLocks noGrp="1"/>
          </p:cNvSpPr>
          <p:nvPr>
            <p:ph idx="1"/>
          </p:nvPr>
        </p:nvSpPr>
        <p:spPr/>
        <p:txBody>
          <a:bodyPr>
            <a:normAutofit/>
          </a:bodyPr>
          <a:lstStyle/>
          <a:p>
            <a:r>
              <a:rPr lang="en-CA" sz="4000" dirty="0"/>
              <a:t>You can choose to only answer the first question. </a:t>
            </a:r>
          </a:p>
          <a:p>
            <a:r>
              <a:rPr lang="en-CA" sz="4000" dirty="0"/>
              <a:t>It will not be considered a spoiled ballot if you only answer the first question.</a:t>
            </a:r>
          </a:p>
        </p:txBody>
      </p:sp>
    </p:spTree>
    <p:extLst>
      <p:ext uri="{BB962C8B-B14F-4D97-AF65-F5344CB8AC3E}">
        <p14:creationId xmlns:p14="http://schemas.microsoft.com/office/powerpoint/2010/main" val="20064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62F216-FCFD-4A4C-BC77-EA680D2A01DA}"/>
              </a:ext>
            </a:extLst>
          </p:cNvPr>
          <p:cNvPicPr>
            <a:picLocks noChangeAspect="1"/>
          </p:cNvPicPr>
          <p:nvPr/>
        </p:nvPicPr>
        <p:blipFill rotWithShape="1">
          <a:blip r:embed="rId3"/>
          <a:srcRect l="2967" t="28220" r="4922" b="27019"/>
          <a:stretch/>
        </p:blipFill>
        <p:spPr>
          <a:xfrm>
            <a:off x="867508" y="375138"/>
            <a:ext cx="10644554" cy="6317665"/>
          </a:xfrm>
          <a:prstGeom prst="rect">
            <a:avLst/>
          </a:prstGeom>
        </p:spPr>
      </p:pic>
    </p:spTree>
    <p:extLst>
      <p:ext uri="{BB962C8B-B14F-4D97-AF65-F5344CB8AC3E}">
        <p14:creationId xmlns:p14="http://schemas.microsoft.com/office/powerpoint/2010/main" val="231804205"/>
      </p:ext>
    </p:extLst>
  </p:cSld>
  <p:clrMapOvr>
    <a:masterClrMapping/>
  </p:clrMapOvr>
</p:sld>
</file>

<file path=ppt/theme/theme1.xml><?xml version="1.0" encoding="utf-8"?>
<a:theme xmlns:a="http://schemas.openxmlformats.org/drawingml/2006/main" name="Crop">
  <a:themeElements>
    <a:clrScheme name="Custom 1">
      <a:dk1>
        <a:srgbClr val="000000"/>
      </a:dk1>
      <a:lt1>
        <a:srgbClr val="FFFFFF"/>
      </a:lt1>
      <a:dk2>
        <a:srgbClr val="242852"/>
      </a:dk2>
      <a:lt2>
        <a:srgbClr val="FFFFFF"/>
      </a:lt2>
      <a:accent1>
        <a:srgbClr val="4A66AC"/>
      </a:accent1>
      <a:accent2>
        <a:srgbClr val="629DD1"/>
      </a:accent2>
      <a:accent3>
        <a:srgbClr val="297FD5"/>
      </a:accent3>
      <a:accent4>
        <a:srgbClr val="7F8FA9"/>
      </a:accent4>
      <a:accent5>
        <a:srgbClr val="5AA2AE"/>
      </a:accent5>
      <a:accent6>
        <a:srgbClr val="9D90A0"/>
      </a:accent6>
      <a:hlink>
        <a:srgbClr val="114AC3"/>
      </a:hlink>
      <a:folHlink>
        <a:srgbClr val="3EBBF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11578</TotalTime>
  <Words>507</Words>
  <Application>Microsoft Office PowerPoint</Application>
  <PresentationFormat>Widescreen</PresentationFormat>
  <Paragraphs>113</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Roman</vt:lpstr>
      <vt:lpstr>Calibri</vt:lpstr>
      <vt:lpstr>Franklin Gothic Book</vt:lpstr>
      <vt:lpstr>Crop</vt:lpstr>
      <vt:lpstr>Proportional Representation Referendum</vt:lpstr>
      <vt:lpstr>PowerPoint Presentation</vt:lpstr>
      <vt:lpstr>PowerPoint Presentation</vt:lpstr>
      <vt:lpstr>PowerPoint Presentation</vt:lpstr>
      <vt:lpstr>PowerPoint Presentation</vt:lpstr>
      <vt:lpstr>PowerPoint Presentation</vt:lpstr>
      <vt:lpstr>PowerPoint Presentation</vt:lpstr>
      <vt:lpstr>Important reminder: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 Rep Referendum</dc:title>
  <dc:creator>Microsoft Office User</dc:creator>
  <cp:lastModifiedBy>Corinne Iwata</cp:lastModifiedBy>
  <cp:revision>61</cp:revision>
  <cp:lastPrinted>1601-01-01T00:00:00Z</cp:lastPrinted>
  <dcterms:created xsi:type="dcterms:W3CDTF">1601-01-01T00:00:00Z</dcterms:created>
  <dcterms:modified xsi:type="dcterms:W3CDTF">2018-09-26T21:06:23Z</dcterms:modified>
</cp:coreProperties>
</file>